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51417-6947-4454-8FD7-69A82795DFEF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49E9-8BE7-496B-A376-E897AA58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51417-6947-4454-8FD7-69A82795DFEF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49E9-8BE7-496B-A376-E897AA58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51417-6947-4454-8FD7-69A82795DFEF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49E9-8BE7-496B-A376-E897AA58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51417-6947-4454-8FD7-69A82795DFEF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49E9-8BE7-496B-A376-E897AA58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51417-6947-4454-8FD7-69A82795DFEF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49E9-8BE7-496B-A376-E897AA58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51417-6947-4454-8FD7-69A82795DFEF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49E9-8BE7-496B-A376-E897AA58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51417-6947-4454-8FD7-69A82795DFEF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49E9-8BE7-496B-A376-E897AA58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51417-6947-4454-8FD7-69A82795DFEF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49E9-8BE7-496B-A376-E897AA58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51417-6947-4454-8FD7-69A82795DFEF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49E9-8BE7-496B-A376-E897AA58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51417-6947-4454-8FD7-69A82795DFEF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49E9-8BE7-496B-A376-E897AA58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51417-6947-4454-8FD7-69A82795DFEF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749E9-8BE7-496B-A376-E897AA58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51417-6947-4454-8FD7-69A82795DFEF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49E9-8BE7-496B-A376-E897AA58C4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DIRECTIVE PRINCIPLES OF STATE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b="1" dirty="0" smtClean="0"/>
              <a:t>DR. GOUTAM PATRA</a:t>
            </a:r>
          </a:p>
          <a:p>
            <a:pPr>
              <a:buNone/>
            </a:pPr>
            <a:r>
              <a:rPr lang="en-US" sz="4400" b="1" dirty="0" smtClean="0"/>
              <a:t>ASST. PROF. GR.II WBES</a:t>
            </a:r>
          </a:p>
          <a:p>
            <a:pPr>
              <a:buNone/>
            </a:pPr>
            <a:r>
              <a:rPr lang="en-US" sz="4400" b="1" dirty="0" smtClean="0"/>
              <a:t>GOVT.COLLEGE OF EDUCATION BANIPUR</a:t>
            </a:r>
            <a:endParaRPr lang="en-US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ACCOUNTABILITY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“IF ANY GOVERNMENT IGNORES THEM, THEY WILL CERTAINLY HAVE TO ANSWER FOR THEM BEFORE THE ELECTORATE AT THE ELECTION TIME”</a:t>
            </a:r>
          </a:p>
          <a:p>
            <a:r>
              <a:rPr lang="en-US" dirty="0" err="1" smtClean="0"/>
              <a:t>Hon’ble</a:t>
            </a:r>
            <a:r>
              <a:rPr lang="en-US" dirty="0" smtClean="0"/>
              <a:t> SC has been issuing directions in many landmark cases like </a:t>
            </a:r>
            <a:r>
              <a:rPr lang="en-US" dirty="0" err="1" smtClean="0"/>
              <a:t>keshvananda</a:t>
            </a:r>
            <a:r>
              <a:rPr lang="en-US" dirty="0" smtClean="0"/>
              <a:t> </a:t>
            </a:r>
            <a:r>
              <a:rPr lang="en-US" dirty="0" err="1" smtClean="0"/>
              <a:t>bharti</a:t>
            </a:r>
            <a:r>
              <a:rPr lang="en-US" dirty="0" smtClean="0"/>
              <a:t> case, </a:t>
            </a:r>
            <a:r>
              <a:rPr lang="en-US" dirty="0" err="1" smtClean="0"/>
              <a:t>minerva</a:t>
            </a:r>
            <a:r>
              <a:rPr lang="en-US" dirty="0" smtClean="0"/>
              <a:t> mills case etc. and thereby instructing state to implement DPSPs in right spirit.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DPSPS ARE IMPLEMENTED IN VARIOUS DEGREE ,IT IS </a:t>
            </a:r>
            <a:r>
              <a:rPr lang="en-US" dirty="0" smtClean="0">
                <a:solidFill>
                  <a:srgbClr val="FF0000"/>
                </a:solidFill>
              </a:rPr>
              <a:t>DYNAMIC NOT STATIC</a:t>
            </a:r>
            <a:r>
              <a:rPr lang="en-US" dirty="0" smtClean="0"/>
              <a:t> BUT ONE UMBRELLA APPROACH CANNOT BE APPLIED . • BODY TO BE SET UP AS STATED BY NATIONAL COMMISSION ON THE WORKING OF CONSTITUTION (NCRWC) –TO IMPLEMENT IN </a:t>
            </a:r>
            <a:r>
              <a:rPr lang="en-US" dirty="0" smtClean="0">
                <a:solidFill>
                  <a:srgbClr val="FF0000"/>
                </a:solidFill>
              </a:rPr>
              <a:t>REAL SPIRIT AND NOT A MERE LETTER OF THE LAW 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066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IDEOLOGICAL OR IN-PRINCIPLE CLASSIFICATION OF DPSPs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00200"/>
            <a:ext cx="8534400" cy="4953000"/>
          </a:xfrm>
        </p:spPr>
        <p:txBody>
          <a:bodyPr>
            <a:normAutofit/>
          </a:bodyPr>
          <a:lstStyle/>
          <a:p>
            <a:r>
              <a:rPr lang="fr-FR" sz="5400" dirty="0" err="1" smtClean="0">
                <a:solidFill>
                  <a:srgbClr val="FF0000"/>
                </a:solidFill>
              </a:rPr>
              <a:t>Socialist</a:t>
            </a:r>
            <a:r>
              <a:rPr lang="fr-FR" sz="5400" dirty="0" smtClean="0">
                <a:solidFill>
                  <a:srgbClr val="FF0000"/>
                </a:solidFill>
              </a:rPr>
              <a:t> </a:t>
            </a:r>
            <a:r>
              <a:rPr lang="fr-FR" sz="5400" dirty="0" err="1" smtClean="0">
                <a:solidFill>
                  <a:srgbClr val="FF0000"/>
                </a:solidFill>
              </a:rPr>
              <a:t>Principles</a:t>
            </a:r>
            <a:r>
              <a:rPr lang="fr-FR" sz="54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fr-FR" sz="5400" dirty="0" smtClean="0">
                <a:solidFill>
                  <a:srgbClr val="FF0000"/>
                </a:solidFill>
              </a:rPr>
              <a:t>• Liberal </a:t>
            </a:r>
            <a:r>
              <a:rPr lang="fr-FR" sz="5400" dirty="0" err="1" smtClean="0">
                <a:solidFill>
                  <a:srgbClr val="FF0000"/>
                </a:solidFill>
              </a:rPr>
              <a:t>Principles</a:t>
            </a:r>
            <a:r>
              <a:rPr lang="fr-FR" sz="54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fr-FR" sz="5400" dirty="0" smtClean="0">
                <a:solidFill>
                  <a:srgbClr val="FF0000"/>
                </a:solidFill>
              </a:rPr>
              <a:t>• </a:t>
            </a:r>
            <a:r>
              <a:rPr lang="fr-FR" sz="5400" dirty="0" err="1" smtClean="0">
                <a:solidFill>
                  <a:srgbClr val="FF0000"/>
                </a:solidFill>
              </a:rPr>
              <a:t>Gandhian</a:t>
            </a:r>
            <a:r>
              <a:rPr lang="fr-FR" sz="5400" dirty="0" smtClean="0">
                <a:solidFill>
                  <a:srgbClr val="FF0000"/>
                </a:solidFill>
              </a:rPr>
              <a:t> </a:t>
            </a:r>
            <a:r>
              <a:rPr lang="fr-FR" sz="5400" dirty="0" err="1" smtClean="0">
                <a:solidFill>
                  <a:srgbClr val="FF0000"/>
                </a:solidFill>
              </a:rPr>
              <a:t>Principles</a:t>
            </a:r>
            <a:r>
              <a:rPr lang="fr-FR" sz="54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fr-FR" sz="5400" dirty="0" smtClean="0">
                <a:solidFill>
                  <a:srgbClr val="FF0000"/>
                </a:solidFill>
              </a:rPr>
              <a:t>• International </a:t>
            </a:r>
            <a:r>
              <a:rPr lang="fr-FR" sz="5400" dirty="0" err="1" smtClean="0">
                <a:solidFill>
                  <a:srgbClr val="FF0000"/>
                </a:solidFill>
              </a:rPr>
              <a:t>principles</a:t>
            </a:r>
            <a:r>
              <a:rPr lang="fr-FR" sz="5400" dirty="0" smtClean="0">
                <a:solidFill>
                  <a:srgbClr val="FF0000"/>
                </a:solidFill>
              </a:rPr>
              <a:t> 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SOCIALIST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Article 38 of the Constitution of India shall strive to formulate such social system which will </a:t>
            </a:r>
            <a:r>
              <a:rPr lang="en-US" dirty="0" smtClean="0">
                <a:solidFill>
                  <a:srgbClr val="FF0000"/>
                </a:solidFill>
              </a:rPr>
              <a:t>secure social, economic and political justice to all </a:t>
            </a:r>
            <a:r>
              <a:rPr lang="en-US" dirty="0" smtClean="0"/>
              <a:t>in all the spheres of life. </a:t>
            </a:r>
          </a:p>
          <a:p>
            <a:r>
              <a:rPr lang="en-US" dirty="0" smtClean="0"/>
              <a:t>• Article 39(a) the state shall try to formulate its policy in such a manner so as </a:t>
            </a:r>
            <a:r>
              <a:rPr lang="en-US" dirty="0" smtClean="0">
                <a:solidFill>
                  <a:srgbClr val="FF0000"/>
                </a:solidFill>
              </a:rPr>
              <a:t>to secure adequate means of livelihood for all its citizens. </a:t>
            </a:r>
          </a:p>
          <a:p>
            <a:r>
              <a:rPr lang="en-US" dirty="0" smtClean="0"/>
              <a:t>• Article 39(b) the ownership of material resources would be controlled in such a manner so as </a:t>
            </a:r>
            <a:r>
              <a:rPr lang="en-US" dirty="0" smtClean="0">
                <a:solidFill>
                  <a:srgbClr val="FF000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sub serve </a:t>
            </a:r>
            <a:r>
              <a:rPr lang="en-US" dirty="0" smtClean="0">
                <a:solidFill>
                  <a:srgbClr val="FF0000"/>
                </a:solidFill>
              </a:rPr>
              <a:t>the common good.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Article 39(c) the economy of the state will be administered in such a manner so that </a:t>
            </a:r>
            <a:r>
              <a:rPr lang="en-US" dirty="0" smtClean="0">
                <a:solidFill>
                  <a:srgbClr val="FF0000"/>
                </a:solidFill>
              </a:rPr>
              <a:t>wealth may not yet be concentrated in a few hands </a:t>
            </a:r>
            <a:r>
              <a:rPr lang="en-US" dirty="0" smtClean="0"/>
              <a:t>and the means of production may </a:t>
            </a:r>
            <a:r>
              <a:rPr lang="en-US" dirty="0" smtClean="0">
                <a:solidFill>
                  <a:srgbClr val="FF0000"/>
                </a:solidFill>
              </a:rPr>
              <a:t>not be used against the public interest.</a:t>
            </a:r>
          </a:p>
          <a:p>
            <a:r>
              <a:rPr lang="en-US" dirty="0" smtClean="0"/>
              <a:t> • Article 41 of the Indian Constitution of the State will work within the limits of its economic viability and progress, </a:t>
            </a:r>
            <a:r>
              <a:rPr lang="en-US" dirty="0" smtClean="0">
                <a:solidFill>
                  <a:srgbClr val="FF0000"/>
                </a:solidFill>
              </a:rPr>
              <a:t>provide to the citizens the right to work, the right to education and general assistance in the event of unemployment, old age, disease and other disabilities.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6294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04800" y="685800"/>
            <a:ext cx="8534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Article 42</a:t>
            </a:r>
            <a:r>
              <a:rPr lang="en-US" sz="3600" dirty="0" smtClean="0"/>
              <a:t> of the Indian Constitution the state will make provisions for </a:t>
            </a:r>
            <a:r>
              <a:rPr lang="en-US" sz="3600" dirty="0" smtClean="0">
                <a:solidFill>
                  <a:srgbClr val="FF0000"/>
                </a:solidFill>
              </a:rPr>
              <a:t>the creation of just and humane conditions of work</a:t>
            </a:r>
            <a:r>
              <a:rPr lang="en-US" sz="3600" dirty="0" smtClean="0"/>
              <a:t>. It will also ensure </a:t>
            </a:r>
            <a:r>
              <a:rPr lang="en-US" sz="3600" dirty="0" smtClean="0">
                <a:solidFill>
                  <a:srgbClr val="FF0000"/>
                </a:solidFill>
              </a:rPr>
              <a:t>maternity relief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• </a:t>
            </a:r>
            <a:r>
              <a:rPr lang="en-US" sz="3600" dirty="0" err="1" smtClean="0">
                <a:solidFill>
                  <a:srgbClr val="FF0000"/>
                </a:solidFill>
              </a:rPr>
              <a:t>Artcle</a:t>
            </a:r>
            <a:r>
              <a:rPr lang="en-US" sz="3600" dirty="0" smtClean="0">
                <a:solidFill>
                  <a:srgbClr val="FF0000"/>
                </a:solidFill>
              </a:rPr>
              <a:t> 43</a:t>
            </a:r>
            <a:r>
              <a:rPr lang="en-US" sz="3600" dirty="0" smtClean="0"/>
              <a:t> of the Indian Constitution the state will ensure adequate wages, good life and rest to the </a:t>
            </a:r>
            <a:r>
              <a:rPr lang="en-US" sz="3600" dirty="0" err="1" smtClean="0"/>
              <a:t>labourers</a:t>
            </a:r>
            <a:r>
              <a:rPr lang="en-US" sz="3600" dirty="0" smtClean="0"/>
              <a:t>. The state will also </a:t>
            </a:r>
            <a:r>
              <a:rPr lang="en-US" sz="3600" dirty="0" err="1" smtClean="0"/>
              <a:t>endeavour</a:t>
            </a:r>
            <a:r>
              <a:rPr lang="en-US" sz="3600" dirty="0" smtClean="0"/>
              <a:t> to make available to the </a:t>
            </a:r>
            <a:r>
              <a:rPr lang="en-US" sz="3600" dirty="0" err="1" smtClean="0"/>
              <a:t>labourers</a:t>
            </a:r>
            <a:r>
              <a:rPr lang="en-US" sz="3600" dirty="0" smtClean="0"/>
              <a:t> various socio-cultural facilities. 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LIBERAL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58674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Artcle</a:t>
            </a:r>
            <a:r>
              <a:rPr lang="en-US" dirty="0" smtClean="0"/>
              <a:t> 44 of the Indian Constitution? The State shall </a:t>
            </a:r>
            <a:r>
              <a:rPr lang="en-US" dirty="0" err="1" smtClean="0"/>
              <a:t>endeavour</a:t>
            </a:r>
            <a:r>
              <a:rPr lang="en-US" dirty="0" smtClean="0"/>
              <a:t> to formulate and implement a </a:t>
            </a:r>
            <a:r>
              <a:rPr lang="en-US" dirty="0" smtClean="0">
                <a:solidFill>
                  <a:srgbClr val="FF0000"/>
                </a:solidFill>
              </a:rPr>
              <a:t>Uniform </a:t>
            </a:r>
            <a:r>
              <a:rPr lang="en-US" dirty="0" err="1" smtClean="0">
                <a:solidFill>
                  <a:srgbClr val="FF0000"/>
                </a:solidFill>
              </a:rPr>
              <a:t>civile</a:t>
            </a:r>
            <a:r>
              <a:rPr lang="en-US" dirty="0" smtClean="0">
                <a:solidFill>
                  <a:srgbClr val="FF0000"/>
                </a:solidFill>
              </a:rPr>
              <a:t>-code for all the people </a:t>
            </a:r>
            <a:r>
              <a:rPr lang="en-US" dirty="0" smtClean="0">
                <a:solidFill>
                  <a:srgbClr val="FF0000"/>
                </a:solidFill>
              </a:rPr>
              <a:t>living throughout </a:t>
            </a:r>
            <a:r>
              <a:rPr lang="en-US" dirty="0" smtClean="0">
                <a:solidFill>
                  <a:srgbClr val="FF0000"/>
                </a:solidFill>
              </a:rPr>
              <a:t>the territory of India. </a:t>
            </a:r>
          </a:p>
          <a:p>
            <a:r>
              <a:rPr lang="en-US" dirty="0" smtClean="0"/>
              <a:t>• </a:t>
            </a:r>
            <a:r>
              <a:rPr lang="en-US" dirty="0" err="1" smtClean="0"/>
              <a:t>Artcle</a:t>
            </a:r>
            <a:r>
              <a:rPr lang="en-US" dirty="0" smtClean="0"/>
              <a:t> 45 of the Indian Constitution the State shall </a:t>
            </a:r>
            <a:r>
              <a:rPr lang="en-US" dirty="0" err="1" smtClean="0"/>
              <a:t>endeavour</a:t>
            </a:r>
            <a:r>
              <a:rPr lang="en-US" dirty="0" smtClean="0"/>
              <a:t> to provide </a:t>
            </a:r>
            <a:r>
              <a:rPr lang="en-US" dirty="0" smtClean="0">
                <a:solidFill>
                  <a:srgbClr val="FF0000"/>
                </a:solidFill>
              </a:rPr>
              <a:t>early childhood care and education for all the children </a:t>
            </a:r>
            <a:r>
              <a:rPr lang="en-US" dirty="0" err="1" smtClean="0">
                <a:solidFill>
                  <a:srgbClr val="FF0000"/>
                </a:solidFill>
              </a:rPr>
              <a:t>untill</a:t>
            </a:r>
            <a:r>
              <a:rPr lang="en-US" dirty="0" smtClean="0">
                <a:solidFill>
                  <a:srgbClr val="FF0000"/>
                </a:solidFill>
              </a:rPr>
              <a:t> they complete the age of six years.</a:t>
            </a:r>
          </a:p>
          <a:p>
            <a:r>
              <a:rPr lang="en-US" dirty="0" smtClean="0"/>
              <a:t> • </a:t>
            </a:r>
            <a:r>
              <a:rPr lang="en-US" dirty="0" err="1" smtClean="0"/>
              <a:t>Artcle</a:t>
            </a:r>
            <a:r>
              <a:rPr lang="en-US" dirty="0" smtClean="0"/>
              <a:t> 47 of the Indian Constitution the State shall strive to raise the </a:t>
            </a:r>
            <a:r>
              <a:rPr lang="en-US" dirty="0" smtClean="0">
                <a:solidFill>
                  <a:srgbClr val="FF0000"/>
                </a:solidFill>
              </a:rPr>
              <a:t>level of nutrition </a:t>
            </a:r>
            <a:r>
              <a:rPr lang="en-US" dirty="0" smtClean="0"/>
              <a:t>and the standard of living. Thus, it will </a:t>
            </a:r>
            <a:r>
              <a:rPr lang="en-US" dirty="0" err="1" smtClean="0"/>
              <a:t>endeavour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to improve upon the health of the people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sz="3600" dirty="0" err="1" smtClean="0"/>
              <a:t>Artcle</a:t>
            </a:r>
            <a:r>
              <a:rPr lang="en-US" sz="3600" dirty="0" smtClean="0"/>
              <a:t> 48 of the Indian Constitution, the State shall strive </a:t>
            </a:r>
            <a:r>
              <a:rPr lang="en-US" sz="3600" dirty="0" smtClean="0">
                <a:solidFill>
                  <a:srgbClr val="FF0000"/>
                </a:solidFill>
              </a:rPr>
              <a:t>to </a:t>
            </a:r>
            <a:r>
              <a:rPr lang="en-US" sz="3600" dirty="0" err="1" smtClean="0">
                <a:solidFill>
                  <a:srgbClr val="FF0000"/>
                </a:solidFill>
              </a:rPr>
              <a:t>organise</a:t>
            </a:r>
            <a:r>
              <a:rPr lang="en-US" sz="3600" dirty="0" smtClean="0">
                <a:solidFill>
                  <a:srgbClr val="FF0000"/>
                </a:solidFill>
              </a:rPr>
              <a:t> agriculture and </a:t>
            </a:r>
            <a:r>
              <a:rPr lang="en-US" sz="3600" dirty="0" err="1" smtClean="0">
                <a:solidFill>
                  <a:srgbClr val="FF0000"/>
                </a:solidFill>
              </a:rPr>
              <a:t>husbandary</a:t>
            </a:r>
            <a:r>
              <a:rPr lang="en-US" sz="3600" dirty="0" smtClean="0">
                <a:solidFill>
                  <a:srgbClr val="FF0000"/>
                </a:solidFill>
              </a:rPr>
              <a:t> on modern and scientific lines</a:t>
            </a:r>
            <a:r>
              <a:rPr lang="en-US" sz="3600" dirty="0" smtClean="0"/>
              <a:t>. It will also try to maintain and improve upon the breed of the animals.</a:t>
            </a:r>
          </a:p>
          <a:p>
            <a:pPr>
              <a:buNone/>
            </a:pPr>
            <a:r>
              <a:rPr lang="en-US" sz="3600" dirty="0" smtClean="0"/>
              <a:t> • Article 50 of the Indian Constitution the state will try </a:t>
            </a:r>
            <a:r>
              <a:rPr lang="en-US" sz="3600" dirty="0" smtClean="0">
                <a:solidFill>
                  <a:srgbClr val="FF0000"/>
                </a:solidFill>
              </a:rPr>
              <a:t>to separate the judiciary from the executive in the case of public service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GANDHIAN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Article 40, State will strive </a:t>
            </a:r>
            <a:r>
              <a:rPr lang="en-US" dirty="0" smtClean="0">
                <a:solidFill>
                  <a:srgbClr val="FF0000"/>
                </a:solidFill>
              </a:rPr>
              <a:t>to </a:t>
            </a:r>
            <a:r>
              <a:rPr lang="en-US" dirty="0" err="1" smtClean="0">
                <a:solidFill>
                  <a:srgbClr val="FF0000"/>
                </a:solidFill>
              </a:rPr>
              <a:t>organise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Panchayats</a:t>
            </a:r>
            <a:r>
              <a:rPr lang="en-US" dirty="0" smtClean="0">
                <a:solidFill>
                  <a:srgbClr val="FF0000"/>
                </a:solidFill>
              </a:rPr>
              <a:t> in villages </a:t>
            </a:r>
            <a:r>
              <a:rPr lang="en-US" dirty="0" smtClean="0"/>
              <a:t>and will endow them with such powers which </a:t>
            </a:r>
            <a:r>
              <a:rPr lang="en-US" dirty="0" err="1" smtClean="0"/>
              <a:t>enabel</a:t>
            </a:r>
            <a:r>
              <a:rPr lang="en-US" dirty="0" smtClean="0"/>
              <a:t> them to act as units of </a:t>
            </a:r>
            <a:r>
              <a:rPr lang="en-US" dirty="0" smtClean="0">
                <a:solidFill>
                  <a:srgbClr val="FF0000"/>
                </a:solidFill>
              </a:rPr>
              <a:t>self government.</a:t>
            </a:r>
          </a:p>
          <a:p>
            <a:r>
              <a:rPr lang="en-US" dirty="0" smtClean="0"/>
              <a:t> • Article 43, the state shall strive </a:t>
            </a:r>
            <a:r>
              <a:rPr lang="en-US" dirty="0" smtClean="0">
                <a:solidFill>
                  <a:srgbClr val="FF0000"/>
                </a:solidFill>
              </a:rPr>
              <a:t>to develop the cottage industry in the rural areas </a:t>
            </a:r>
            <a:r>
              <a:rPr lang="en-US" dirty="0" smtClean="0"/>
              <a:t>both, on individual or cooperative basis. </a:t>
            </a:r>
          </a:p>
          <a:p>
            <a:r>
              <a:rPr lang="en-US" dirty="0" smtClean="0"/>
              <a:t>• Article 47,the state will strive </a:t>
            </a:r>
            <a:r>
              <a:rPr lang="en-US" dirty="0" smtClean="0">
                <a:solidFill>
                  <a:srgbClr val="FF0000"/>
                </a:solidFill>
              </a:rPr>
              <a:t>to ban the consumption of wine, other intoxicating drinks </a:t>
            </a:r>
            <a:r>
              <a:rPr lang="en-US" dirty="0" smtClean="0"/>
              <a:t>and all such commodities which are considered injurious to health.</a:t>
            </a:r>
          </a:p>
          <a:p>
            <a:r>
              <a:rPr lang="en-US" dirty="0" smtClean="0"/>
              <a:t> • Article 48 reveals that State will ban </a:t>
            </a:r>
            <a:r>
              <a:rPr lang="en-US" dirty="0" smtClean="0">
                <a:solidFill>
                  <a:srgbClr val="FF0000"/>
                </a:solidFill>
              </a:rPr>
              <a:t>slaughtering of cows, calves and other </a:t>
            </a:r>
            <a:r>
              <a:rPr lang="en-US" dirty="0" err="1" smtClean="0">
                <a:solidFill>
                  <a:srgbClr val="FF0000"/>
                </a:solidFill>
              </a:rPr>
              <a:t>cattles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INTERNATIONAL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Article 51(a)- The State will strive </a:t>
            </a:r>
            <a:r>
              <a:rPr lang="en-US" dirty="0" smtClean="0">
                <a:solidFill>
                  <a:srgbClr val="FF0000"/>
                </a:solidFill>
              </a:rPr>
              <a:t>to promote international peace and security. </a:t>
            </a:r>
          </a:p>
          <a:p>
            <a:r>
              <a:rPr lang="en-US" dirty="0" smtClean="0"/>
              <a:t>• Article 51(b)- The State will strive </a:t>
            </a:r>
            <a:r>
              <a:rPr lang="en-US" dirty="0" smtClean="0">
                <a:solidFill>
                  <a:srgbClr val="FF0000"/>
                </a:solidFill>
              </a:rPr>
              <a:t>to maintain just and- </a:t>
            </a:r>
            <a:r>
              <a:rPr lang="en-US" dirty="0" err="1" smtClean="0">
                <a:solidFill>
                  <a:srgbClr val="FF0000"/>
                </a:solidFill>
              </a:rPr>
              <a:t>honourable</a:t>
            </a:r>
            <a:r>
              <a:rPr lang="en-US" dirty="0" smtClean="0">
                <a:solidFill>
                  <a:srgbClr val="FF0000"/>
                </a:solidFill>
              </a:rPr>
              <a:t> relations </a:t>
            </a:r>
            <a:r>
              <a:rPr lang="en-US" dirty="0" smtClean="0"/>
              <a:t>among various states </a:t>
            </a:r>
            <a:r>
              <a:rPr lang="en-US" dirty="0" smtClean="0">
                <a:solidFill>
                  <a:srgbClr val="FF0000"/>
                </a:solidFill>
              </a:rPr>
              <a:t>in the world</a:t>
            </a:r>
            <a:r>
              <a:rPr lang="en-US" dirty="0" smtClean="0"/>
              <a:t>.</a:t>
            </a:r>
          </a:p>
          <a:p>
            <a:r>
              <a:rPr lang="en-US" dirty="0" smtClean="0"/>
              <a:t> • Article 51(c)- The State will </a:t>
            </a:r>
            <a:r>
              <a:rPr lang="en-US" dirty="0" err="1" smtClean="0"/>
              <a:t>endeavour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promote respect for International treaties, agreements, and law. </a:t>
            </a:r>
          </a:p>
          <a:p>
            <a:r>
              <a:rPr lang="en-US" dirty="0" smtClean="0"/>
              <a:t>• Article 51(f)- The State will strive </a:t>
            </a:r>
            <a:r>
              <a:rPr lang="en-US" dirty="0" smtClean="0">
                <a:solidFill>
                  <a:srgbClr val="FF0000"/>
                </a:solidFill>
              </a:rPr>
              <a:t>to settle international disputes by arbitration. </a:t>
            </a:r>
            <a:r>
              <a:rPr lang="en-US" dirty="0" smtClean="0"/>
              <a:t>INTERNATIONAL PRINCIPLES </a:t>
            </a:r>
            <a:r>
              <a:rPr lang="en-US" dirty="0" err="1" smtClean="0"/>
              <a:t>Responsibile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735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DIRECTIVE PRINCIPLES OF STATE POLICY</vt:lpstr>
      <vt:lpstr>IDEOLOGICAL OR IN-PRINCIPLE CLASSIFICATION OF DPSPs</vt:lpstr>
      <vt:lpstr>SOCIALIST PRINCIPLES</vt:lpstr>
      <vt:lpstr>Slide 4</vt:lpstr>
      <vt:lpstr>Slide 5</vt:lpstr>
      <vt:lpstr>LIBERAL PRINCIPLES</vt:lpstr>
      <vt:lpstr>Slide 7</vt:lpstr>
      <vt:lpstr>GANDHIAN PRINCIPLES</vt:lpstr>
      <vt:lpstr>INTERNATIONAL PRINCIPLES</vt:lpstr>
      <vt:lpstr>ACCOUNTABILITY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IDEOLOGICAL OR IN-PRINCIPLE CLASSIFICATION OF DPSPs</dc:title>
  <dc:creator>A</dc:creator>
  <cp:lastModifiedBy>A</cp:lastModifiedBy>
  <cp:revision>18</cp:revision>
  <dcterms:created xsi:type="dcterms:W3CDTF">2017-08-05T04:24:31Z</dcterms:created>
  <dcterms:modified xsi:type="dcterms:W3CDTF">2017-08-05T05:04:16Z</dcterms:modified>
</cp:coreProperties>
</file>